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269" r:id="rId12"/>
    <p:sldId id="270" r:id="rId13"/>
    <p:sldId id="272" r:id="rId14"/>
    <p:sldId id="271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5171" y="1629033"/>
            <a:ext cx="8825658" cy="3329581"/>
          </a:xfrm>
        </p:spPr>
        <p:txBody>
          <a:bodyPr/>
          <a:lstStyle/>
          <a:p>
            <a:pPr algn="ctr"/>
            <a:r>
              <a:rPr lang="ru-RU" sz="4400" dirty="0" smtClean="0"/>
              <a:t>Методические </a:t>
            </a:r>
            <a:r>
              <a:rPr lang="ru-RU" sz="4400" dirty="0"/>
              <a:t>рекомендации по заполнению </a:t>
            </a:r>
            <a:r>
              <a:rPr lang="ru-RU" sz="4400" dirty="0" smtClean="0"/>
              <a:t>годовых форм бухгалтерской отчётности 6-АПК </a:t>
            </a:r>
            <a:r>
              <a:rPr lang="ru-RU" sz="4400" dirty="0"/>
              <a:t>и </a:t>
            </a:r>
            <a:r>
              <a:rPr lang="ru-RU" sz="4400" dirty="0" smtClean="0"/>
              <a:t>10-АПК за 2018 год</a:t>
            </a:r>
            <a:endParaRPr lang="ru-RU" sz="4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20673" y="6301945"/>
            <a:ext cx="4671327" cy="3742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dirty="0" smtClean="0"/>
              <a:t>Минсельхозпрод Кировской области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6716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7461"/>
          </a:xfrm>
        </p:spPr>
        <p:txBody>
          <a:bodyPr/>
          <a:lstStyle/>
          <a:p>
            <a:pPr algn="ctr"/>
            <a:r>
              <a:rPr lang="ru-RU" sz="2800" dirty="0" smtClean="0"/>
              <a:t>10-АПК «Отчет средствах целевого финансирования за 2018 год»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164238" y="4632987"/>
            <a:ext cx="25696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элитного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семеноводства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лево 8"/>
          <p:cNvSpPr/>
          <p:nvPr/>
        </p:nvSpPr>
        <p:spPr>
          <a:xfrm>
            <a:off x="7559701" y="4851006"/>
            <a:ext cx="604536" cy="271849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539555"/>
              </p:ext>
            </p:extLst>
          </p:nvPr>
        </p:nvGraphicFramePr>
        <p:xfrm>
          <a:off x="528881" y="2145661"/>
          <a:ext cx="6615793" cy="4502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4795"/>
                <a:gridCol w="596914"/>
                <a:gridCol w="572042"/>
                <a:gridCol w="572042"/>
              </a:tblGrid>
              <a:tr h="104677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Наименование культуры/ вида продукции</a:t>
                      </a:r>
                      <a:endParaRPr lang="ru-RU" sz="7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/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Коды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7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в том числе:</a:t>
                      </a:r>
                      <a:endParaRPr lang="ru-RU" sz="7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в рамках мероприятий </a:t>
                      </a:r>
                      <a:br>
                        <a:rPr lang="ru-RU" sz="700" u="none" strike="noStrike" dirty="0">
                          <a:effectLst/>
                        </a:rPr>
                      </a:br>
                      <a:r>
                        <a:rPr lang="ru-RU" sz="700" u="none" strike="noStrike" dirty="0">
                          <a:effectLst/>
                        </a:rPr>
                        <a:t>по поддержке элитного семеноводства </a:t>
                      </a:r>
                      <a:endParaRPr lang="ru-RU" sz="7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начислено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перечислено получателю (получено)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/>
                </a:tc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</a:t>
                      </a:r>
                      <a:endParaRPr lang="ru-RU" sz="7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</a:tr>
              <a:tr h="2654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1. Распределено на площади сельскохозяйственных культур: (стр. 102110+ 102120+ 102130+ 102140+ 102150+ 102160+ 102170+ 102180+ 102190)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102100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(              )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</a:tr>
              <a:tr h="1706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зерновые и зернобобовые культуры на зерно и семена (стр. 102111+ 102112+ 102119)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3775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102110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(              )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</a:tr>
              <a:tr h="2149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в том числе: </a:t>
                      </a:r>
                      <a:br>
                        <a:rPr lang="ru-RU" sz="700" u="none" strike="noStrike">
                          <a:effectLst/>
                        </a:rPr>
                      </a:br>
                      <a:r>
                        <a:rPr lang="ru-RU" sz="700" u="none" strike="noStrike">
                          <a:effectLst/>
                        </a:rPr>
                        <a:t>пшеница (озимая и яровая)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7550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102111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(              )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</a:tr>
              <a:tr h="1681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кукуруза (на зерно)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7550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102112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(              )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</a:tr>
              <a:tr h="1681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из нее на семена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1324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102112.1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Х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Х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</a:tr>
              <a:tr h="1706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прочие зерновые и зернобобовые культуры, не включенные в другие группировки, на зерно и семена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7550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102119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(              )</a:t>
                      </a:r>
                      <a:endParaRPr lang="ru-RU" sz="7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</a:tr>
              <a:tr h="1681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овощи и культуры бахчевые, корнеплоды и клубнеплоды  (стр. 102141+ 102142+ 102143+ 102144+ 102145+ 102149)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3775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102140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(              )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</a:tr>
              <a:tr h="2401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в том числе: </a:t>
                      </a:r>
                      <a:br>
                        <a:rPr lang="ru-RU" sz="700" u="none" strike="noStrike">
                          <a:effectLst/>
                        </a:rPr>
                      </a:br>
                      <a:r>
                        <a:rPr lang="ru-RU" sz="700" u="none" strike="noStrike">
                          <a:effectLst/>
                        </a:rPr>
                        <a:t>овощи открытого грунта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7550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102141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(              )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</a:tr>
              <a:tr h="1681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картофель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7550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102142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(              )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</a:tr>
              <a:tr h="1681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из него на семена (семенные посевы)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1324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102142.1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Х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Х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</a:tr>
              <a:tr h="1706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овощи защищенного грунта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7550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102143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(              )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</a:tr>
              <a:tr h="1681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свекла сахарная (товарная)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7550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102144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(              )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</a:tr>
              <a:tr h="1681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прочие овощные и бахчевые культуры, корнеплоды столовые и клубнеплоды, не включенные в другие группировки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7550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102149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(              )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</a:tr>
              <a:tr h="1681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культуры волокнистые прядильные (лен-долгунец, техническая конопля, хлопок-сырец, прочие)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3775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102150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(              )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</a:tr>
              <a:tr h="2401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из них:                                                                                                                                                                                       лен-долгунец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1324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102151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(              )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</a:tr>
              <a:tr h="1706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техническая конопля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1324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102152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(              )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</a:tr>
              <a:tr h="2401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кормовые культуры (однолетние и многолетние травы, кукуруза на корм, культуры кормовые корнеплодные, прочие кормовые)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3775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102160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(              )</a:t>
                      </a:r>
                      <a:endParaRPr lang="ru-RU" sz="7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4956089" y="3135340"/>
            <a:ext cx="2603612" cy="370318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61536" y="1470179"/>
            <a:ext cx="6096000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 Раздел 10-2. Государственная поддержка текущей деятельности в области растениеводства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588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7461"/>
          </a:xfrm>
        </p:spPr>
        <p:txBody>
          <a:bodyPr/>
          <a:lstStyle/>
          <a:p>
            <a:pPr algn="ctr"/>
            <a:r>
              <a:rPr lang="ru-RU" sz="2800" dirty="0" smtClean="0"/>
              <a:t>10-АПК «Отчет средствах целевого финансирования за 2018 год»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35920" y="4875582"/>
            <a:ext cx="35737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племенного животноводства</a:t>
            </a:r>
          </a:p>
        </p:txBody>
      </p:sp>
      <p:sp>
        <p:nvSpPr>
          <p:cNvPr id="9" name="Стрелка влево 8"/>
          <p:cNvSpPr/>
          <p:nvPr/>
        </p:nvSpPr>
        <p:spPr>
          <a:xfrm>
            <a:off x="7931384" y="5093601"/>
            <a:ext cx="604536" cy="271849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93340" y="1470179"/>
            <a:ext cx="6096000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Раздел 10-3. Государственная поддержка текущей деятельности в области животноводства</a:t>
            </a:r>
            <a:r>
              <a:rPr lang="ru-RU" dirty="0"/>
              <a:t>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108599"/>
              </p:ext>
            </p:extLst>
          </p:nvPr>
        </p:nvGraphicFramePr>
        <p:xfrm>
          <a:off x="422704" y="2117879"/>
          <a:ext cx="7275826" cy="43779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01441"/>
                <a:gridCol w="794487"/>
                <a:gridCol w="689949"/>
                <a:gridCol w="689949"/>
              </a:tblGrid>
              <a:tr h="134835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Наименование животных/ вида продукции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/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Коды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в том числе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8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в рамках мероприятий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по поддержке племенного животноводства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2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начислено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перечислено получателю (получено)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/>
                </a:tc>
              </a:tr>
              <a:tr h="1348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</a:t>
                      </a:r>
                      <a:endParaRPr lang="ru-RU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</a:tr>
              <a:tr h="3331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1. Распределено на поголовье сельскохозяйственных животных и птицы:</a:t>
                      </a:r>
                      <a:br>
                        <a:rPr lang="ru-RU" sz="1000" u="none" strike="noStrike">
                          <a:effectLst/>
                        </a:rPr>
                      </a:br>
                      <a:r>
                        <a:rPr lang="ru-RU" sz="1000" u="none" strike="noStrike">
                          <a:effectLst/>
                        </a:rPr>
                        <a:t>(стр.103110+103120+103130+103140+103150+103180+103190)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103100</a:t>
                      </a:r>
                      <a:endParaRPr lang="ru-RU" sz="13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(              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</a:tr>
              <a:tr h="269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скот крупный рогатый живой молочного и мясного направления, включая прочий (стр.103111+103112+103113+103114+103119)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2767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103110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(              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</a:tr>
              <a:tr h="3172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в том числе: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коровы молочного стада, быки-производители молочного стада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34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103111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(              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</a:tr>
              <a:tr h="214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скот на выращивании и откорме, телята и молодняк крупного рогатого скота молочного направления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34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103112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(              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</a:tr>
              <a:tr h="214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маточное поголовье, быки производители крупного рогатого скота мясного направления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34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103113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(              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</a:tr>
              <a:tr h="214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скот на выращивании и откорме, телята и молодняк крупного рогатого скота мясного направления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34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103114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(              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</a:tr>
              <a:tr h="301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скот крупный рогатый прочий (буйволы, волы, яки, зебу, прочий скот крупный рогатый живой), включая телят и молодняк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34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103119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(              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</a:tr>
              <a:tr h="214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свиньи живые (стр.103121+103122)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2767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103120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(              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</a:tr>
              <a:tr h="293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в том числе: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свиньи взрослые основного стада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34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103121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(              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</a:tr>
              <a:tr h="214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свиньи на выращивании и откорме, молодняк свиней 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34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103122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(              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</a:tr>
              <a:tr h="214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овцы и козы живые (стр.103131+103132+103133+103134+103139)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2767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103130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(              )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31" marR="7931" marT="7931" marB="0" anchor="ctr"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5327772" y="3484605"/>
            <a:ext cx="2603612" cy="321799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06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7461"/>
          </a:xfrm>
        </p:spPr>
        <p:txBody>
          <a:bodyPr/>
          <a:lstStyle/>
          <a:p>
            <a:pPr algn="ctr"/>
            <a:r>
              <a:rPr lang="ru-RU" sz="2800" dirty="0" smtClean="0"/>
              <a:t>10-АПК «Отчет средствах целевого финансирования за 2018 год»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429156" y="4705949"/>
            <a:ext cx="24662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продуктивности в молочном скотоводстве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лево 8"/>
          <p:cNvSpPr/>
          <p:nvPr/>
        </p:nvSpPr>
        <p:spPr>
          <a:xfrm>
            <a:off x="8680270" y="5231745"/>
            <a:ext cx="604536" cy="271849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93340" y="1470179"/>
            <a:ext cx="6096000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Раздел 10-3. Государственная поддержка текущей деятельности в области животноводства</a:t>
            </a:r>
            <a:r>
              <a:rPr lang="ru-RU" dirty="0"/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843265"/>
              </p:ext>
            </p:extLst>
          </p:nvPr>
        </p:nvGraphicFramePr>
        <p:xfrm>
          <a:off x="132288" y="2225935"/>
          <a:ext cx="8403632" cy="41446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7398"/>
                <a:gridCol w="939114"/>
                <a:gridCol w="2500036"/>
                <a:gridCol w="787084"/>
              </a:tblGrid>
              <a:tr h="867547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Наименование животных/ вида продукции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82" marR="9082" marT="9082" marB="0"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Коды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82" marR="9082" marT="9082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Субсидии на поддержку продуктивности</a:t>
                      </a:r>
                      <a:br>
                        <a:rPr lang="ru-RU" sz="1000" u="none" strike="noStrike" dirty="0">
                          <a:effectLst/>
                        </a:rPr>
                      </a:br>
                      <a:r>
                        <a:rPr lang="ru-RU" sz="1000" u="none" strike="noStrike" dirty="0">
                          <a:effectLst/>
                        </a:rPr>
                        <a:t> в молочном скотоводстве, предоставленные </a:t>
                      </a:r>
                      <a:br>
                        <a:rPr lang="ru-RU" sz="1000" u="none" strike="noStrike" dirty="0">
                          <a:effectLst/>
                        </a:rPr>
                      </a:br>
                      <a:r>
                        <a:rPr lang="ru-RU" sz="1000" u="none" strike="noStrike" dirty="0">
                          <a:effectLst/>
                        </a:rPr>
                        <a:t>за счет средств бюджета субъекта Российской Федерации (в том числе средства федерального бюджета)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82" marR="9082" marT="908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5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ВСЕГО (без субсидий, полученных организациями АПК по соглашениям </a:t>
                      </a:r>
                      <a:br>
                        <a:rPr lang="ru-RU" sz="1000" u="none" strike="noStrike">
                          <a:effectLst/>
                        </a:rPr>
                      </a:br>
                      <a:r>
                        <a:rPr lang="ru-RU" sz="1000" u="none" strike="noStrike">
                          <a:effectLst/>
                        </a:rPr>
                        <a:t>с муниципальными органами власти)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82" marR="9082" marT="908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0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начислено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82" marR="9082" marT="9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перечислено получателю (получено)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82" marR="9082" marT="9082" marB="0"/>
                </a:tc>
              </a:tr>
              <a:tr h="1543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82" marR="9082" marT="9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82" marR="9082" marT="9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</a:t>
                      </a:r>
                      <a:endParaRPr lang="ru-RU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82" marR="9082" marT="9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14</a:t>
                      </a:r>
                      <a:endParaRPr lang="ru-RU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82" marR="9082" marT="9082" marB="0" anchor="ctr"/>
                </a:tc>
              </a:tr>
              <a:tr h="3814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1. Распределено на поголовье сельскохозяйственных животных и птицы:</a:t>
                      </a:r>
                      <a:br>
                        <a:rPr lang="ru-RU" sz="1100" u="none" strike="noStrike">
                          <a:effectLst/>
                        </a:rPr>
                      </a:br>
                      <a:r>
                        <a:rPr lang="ru-RU" sz="1100" u="none" strike="noStrike">
                          <a:effectLst/>
                        </a:rPr>
                        <a:t>(стр.103110+103120+103130+103140+103150+103180+103190)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82" marR="9082" marT="9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103100</a:t>
                      </a:r>
                      <a:endParaRPr lang="ru-RU" sz="15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82" marR="9082" marT="9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82" marR="9082" marT="9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(              )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82" marR="9082" marT="9082" marB="0" anchor="ctr"/>
                </a:tc>
              </a:tr>
              <a:tr h="308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скот крупный рогатый живой молочного и мясного направления, включая прочий (стр.103111+103112+103113+103114+103119)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3471" marR="9082" marT="9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103110</a:t>
                      </a:r>
                      <a:endParaRPr lang="ru-RU" sz="15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82" marR="9082" marT="9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82" marR="9082" marT="9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(              )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82" marR="9082" marT="9082" marB="0" anchor="ctr"/>
                </a:tc>
              </a:tr>
              <a:tr h="3632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в том числе: </a:t>
                      </a:r>
                      <a:br>
                        <a:rPr lang="ru-RU" sz="1000" u="none" strike="noStrike">
                          <a:effectLst/>
                        </a:rPr>
                      </a:br>
                      <a:r>
                        <a:rPr lang="ru-RU" sz="1000" u="none" strike="noStrike">
                          <a:effectLst/>
                        </a:rPr>
                        <a:t>коровы молочного стада, быки-производители молочного стада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6942" marR="9082" marT="9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103111</a:t>
                      </a:r>
                      <a:endParaRPr lang="ru-RU" sz="15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82" marR="9082" marT="9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82" marR="9082" marT="9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(              )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82" marR="9082" marT="9082" marB="0" anchor="ctr"/>
                </a:tc>
              </a:tr>
              <a:tr h="2452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козоматки и козлы-производители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6942" marR="9082" marT="9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103134</a:t>
                      </a:r>
                      <a:endParaRPr lang="ru-RU" sz="15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82" marR="9082" marT="9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(              )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82" marR="9082" marT="9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(              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82" marR="9082" marT="9082" marB="0" anchor="ctr"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5025503" y="4298253"/>
            <a:ext cx="3442993" cy="213883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89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7461"/>
          </a:xfrm>
        </p:spPr>
        <p:txBody>
          <a:bodyPr/>
          <a:lstStyle/>
          <a:p>
            <a:pPr algn="ctr"/>
            <a:r>
              <a:rPr lang="ru-RU" sz="2800" dirty="0" smtClean="0"/>
              <a:t>10-АПК «Отчет средствах целевого финансирования за 2018 год»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94485" y="1849120"/>
            <a:ext cx="92922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Возмещение части процентной ставки, в том числе по краткосрочным кредитам в разделе 10-4 по растениеводству или животноводству соответственно;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Возмещение части процентной ставки по инвестиционным кредитам (займам) на 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Растениеводство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агропромышленном комплексе в строках 106110-106119;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Возмещение части процентной ставки по инвестиционным кредитам (займам) в агропромышленном комплексе на </a:t>
            </a: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Животноводство</a:t>
            </a: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отражаем в строках 106121-106122.3, 106124-106125 по направлениям молочное либо мясное скотоводство, техника, стройка, племскот.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46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7461"/>
          </a:xfrm>
        </p:spPr>
        <p:txBody>
          <a:bodyPr/>
          <a:lstStyle/>
          <a:p>
            <a:pPr algn="ctr"/>
            <a:r>
              <a:rPr lang="ru-RU" sz="2800" dirty="0" smtClean="0"/>
              <a:t>10-АПК «Отчет средствах целевого финансирования за 2018 год»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71099" y="5431225"/>
            <a:ext cx="31195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 на технику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лево 8"/>
          <p:cNvSpPr/>
          <p:nvPr/>
        </p:nvSpPr>
        <p:spPr>
          <a:xfrm>
            <a:off x="7765870" y="5495356"/>
            <a:ext cx="604536" cy="271849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312012"/>
              </p:ext>
            </p:extLst>
          </p:nvPr>
        </p:nvGraphicFramePr>
        <p:xfrm>
          <a:off x="646111" y="2632832"/>
          <a:ext cx="7019066" cy="30672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14133"/>
                <a:gridCol w="571617"/>
                <a:gridCol w="716658"/>
                <a:gridCol w="716658"/>
              </a:tblGrid>
              <a:tr h="5679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2" marR="7012" marT="701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Коды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2" marR="7012" marT="701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Субсидии за счет средств бюджета субъекта Российской Федерации (в том числе средства федерального бюджета)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2" marR="7012" marT="701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75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начислено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перечислено получателю (получено)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2" marR="7012" marT="7012" marB="0" anchor="ctr"/>
                </a:tc>
              </a:tr>
              <a:tr h="1192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2" marR="7012" marT="701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2" marR="7012" marT="701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2" marR="7012" marT="7012" marB="0"/>
                </a:tc>
              </a:tr>
              <a:tr h="189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5. Прочие субсидии, не включенные в другие группировки (без участия средств федерального бюджета) (стр. 107510+107520+107590)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107500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(              )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2" marR="7012" marT="7012" marB="0" anchor="ctr"/>
                </a:tc>
              </a:tr>
              <a:tr h="189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прочие субсидии, не включенные в другие группировки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26214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107590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(              )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12" marR="7012" marT="7012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91048" y="1441072"/>
            <a:ext cx="6096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10-7. Государственная поддержка, предоставленная в рамках федеральных целевых программ, других государственных программ и прочих субсидий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606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6274" y="1670221"/>
            <a:ext cx="8825658" cy="3329581"/>
          </a:xfrm>
        </p:spPr>
        <p:txBody>
          <a:bodyPr/>
          <a:lstStyle/>
          <a:p>
            <a:pPr algn="ctr"/>
            <a:r>
              <a:rPr lang="ru-RU" dirty="0" smtClean="0"/>
              <a:t>Благодарим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63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6-АПК «</a:t>
            </a:r>
            <a:r>
              <a:rPr lang="ru-RU" sz="2800" dirty="0"/>
              <a:t>Отчет об отраслевых показателях деятельности организаций агропромышленного комплекса за 2018 </a:t>
            </a:r>
            <a:r>
              <a:rPr lang="ru-RU" sz="2800" dirty="0" smtClean="0"/>
              <a:t>год»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129301"/>
              </p:ext>
            </p:extLst>
          </p:nvPr>
        </p:nvGraphicFramePr>
        <p:xfrm>
          <a:off x="5472039" y="3069273"/>
          <a:ext cx="6439874" cy="283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7675"/>
                <a:gridCol w="802199"/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Всего (стр.61100+61200+61300)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61000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301746"/>
              </p:ext>
            </p:extLst>
          </p:nvPr>
        </p:nvGraphicFramePr>
        <p:xfrm>
          <a:off x="5472039" y="2221548"/>
          <a:ext cx="6439874" cy="847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2566"/>
                <a:gridCol w="807308"/>
              </a:tblGrid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Коды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38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Организационно-правовая форма в соответствии с учредительными документами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</a:t>
                      </a:r>
                      <a:endParaRPr lang="ru-RU" sz="10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176104" y="1853248"/>
            <a:ext cx="432117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Раздел 6-1. В сводный отчет включены</a:t>
            </a:r>
            <a:r>
              <a:rPr lang="ru-RU" dirty="0"/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61509" y="1853248"/>
            <a:ext cx="350837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БУХГАЛТЕРСКИЙ </a:t>
            </a:r>
            <a:r>
              <a:rPr lang="ru-RU" b="1" dirty="0" smtClean="0">
                <a:latin typeface="Times New Roman" panose="02020603050405020304" pitchFamily="18" charset="0"/>
              </a:rPr>
              <a:t>БАЛАНС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547107"/>
              </p:ext>
            </p:extLst>
          </p:nvPr>
        </p:nvGraphicFramePr>
        <p:xfrm>
          <a:off x="237680" y="2466772"/>
          <a:ext cx="4802831" cy="10628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4203"/>
                <a:gridCol w="1268628"/>
              </a:tblGrid>
              <a:tr h="4246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III. </a:t>
                      </a:r>
                      <a:r>
                        <a:rPr lang="ru-RU" sz="1200" u="none" strike="noStrike" dirty="0">
                          <a:effectLst/>
                        </a:rPr>
                        <a:t>КАПИТАЛ И РЕЗЕРВЫ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382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Уставный капитал (складочный капитал, уставный фонд, вклады товарищей)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1310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040511" y="2821707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94006"/>
              </p:ext>
            </p:extLst>
          </p:nvPr>
        </p:nvGraphicFramePr>
        <p:xfrm>
          <a:off x="5532955" y="4588021"/>
          <a:ext cx="6378958" cy="1491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4347"/>
                <a:gridCol w="794611"/>
              </a:tblGrid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Из строки 1190 «Прочие внеоборотные активы» 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62110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Из строки 1230 «Дебиторская задолженность»: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      дебиторская задолженность за сельхозпродукцию, всего 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62134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672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effectLst/>
                        </a:rPr>
                        <a:t>Из строки 1520 «Кредиторская задолженность» </a:t>
                      </a:r>
                      <a:br>
                        <a:rPr lang="ru-RU" sz="1600" u="none" strike="noStrike">
                          <a:effectLst/>
                        </a:rPr>
                      </a:br>
                      <a:r>
                        <a:rPr lang="ru-RU" sz="1600" u="none" strike="noStrike">
                          <a:effectLst/>
                        </a:rPr>
                        <a:t>(стр. 62161+62162+62163+62164+62165):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62160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5643976" y="387767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</a:rPr>
              <a:t>Раздел 6-2. Расшифровка показателей формы </a:t>
            </a:r>
            <a:endParaRPr lang="ru-RU" b="1" dirty="0">
              <a:latin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</a:rPr>
              <a:t>№  </a:t>
            </a:r>
            <a:r>
              <a:rPr lang="ru-RU" b="1" dirty="0">
                <a:latin typeface="Times New Roman" panose="02020603050405020304" pitchFamily="18" charset="0"/>
              </a:rPr>
              <a:t>1 «Бухгалтерский баланс»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37638" y="4377318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1842" y="4979885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1841" y="5486648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558312"/>
              </p:ext>
            </p:extLst>
          </p:nvPr>
        </p:nvGraphicFramePr>
        <p:xfrm>
          <a:off x="237680" y="4475634"/>
          <a:ext cx="4822810" cy="1604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1152"/>
                <a:gridCol w="1221658"/>
              </a:tblGrid>
              <a:tr h="636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Прочие внеоборотные активы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1190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82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Дебиторская задолженность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1230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4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Кредиторская задолженность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1520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51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6-АПК «</a:t>
            </a:r>
            <a:r>
              <a:rPr lang="ru-RU" sz="2800" dirty="0"/>
              <a:t>Отчет об отраслевых показателях деятельности организаций агропромышленного комплекса за 2018 </a:t>
            </a:r>
            <a:r>
              <a:rPr lang="ru-RU" sz="2800" dirty="0" smtClean="0"/>
              <a:t>год»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55467" y="1740853"/>
            <a:ext cx="6096000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Раздел 6-3. Расшифровка показателей формы № 2 «Отчет о финансовых результатах»</a:t>
            </a:r>
            <a:r>
              <a:rPr lang="ru-RU" dirty="0"/>
              <a:t> 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901871"/>
              </p:ext>
            </p:extLst>
          </p:nvPr>
        </p:nvGraphicFramePr>
        <p:xfrm>
          <a:off x="5810735" y="2650234"/>
          <a:ext cx="6222999" cy="2396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6379"/>
                <a:gridCol w="676620"/>
              </a:tblGrid>
              <a:tr h="2841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Коды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41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575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Из строки 2110 «Выручка» (стр. 63110+ 63120+ 63130+ 63140):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63100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575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Из строки 2120 «Себестоимость продаж» (стр. 63210+63220+63230+63240):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63200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90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Из строки  2340 «Прочие доходы»: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63300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41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Из строки 2350 «Прочие расходы»: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63400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286801"/>
              </p:ext>
            </p:extLst>
          </p:nvPr>
        </p:nvGraphicFramePr>
        <p:xfrm>
          <a:off x="298647" y="2749009"/>
          <a:ext cx="5206999" cy="2330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3087"/>
                <a:gridCol w="1003912"/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Коды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Выручка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2110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08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Себестоимость продаж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2120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30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Прочие доходы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2340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Прочие расходы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2350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578640" y="1920385"/>
            <a:ext cx="4769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</a:rPr>
              <a:t>ОТЧЁТ О ФИНАНСОВЫХ РЕЗУЛЬТАТАХ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409195" y="4049242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9195" y="3648640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09196" y="3079876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09194" y="4501787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194892"/>
              </p:ext>
            </p:extLst>
          </p:nvPr>
        </p:nvGraphicFramePr>
        <p:xfrm>
          <a:off x="360056" y="5665439"/>
          <a:ext cx="5206999" cy="887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3087"/>
                <a:gridCol w="1003912"/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Коды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Проценты к уплате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2330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104844"/>
              </p:ext>
            </p:extLst>
          </p:nvPr>
        </p:nvGraphicFramePr>
        <p:xfrm>
          <a:off x="6248884" y="5308480"/>
          <a:ext cx="5346700" cy="1501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32300"/>
                <a:gridCol w="914400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Коды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</a:rPr>
                        <a:t>Обслуживание кредитов - всего (стр. 62410+62420)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62400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Обслуживание займов - всего (стр. 62610+62620)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62600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3" name="Левая фигурная скобка 22"/>
          <p:cNvSpPr/>
          <p:nvPr/>
        </p:nvSpPr>
        <p:spPr>
          <a:xfrm>
            <a:off x="5940136" y="5947325"/>
            <a:ext cx="230661" cy="738411"/>
          </a:xfrm>
          <a:prstGeom prst="leftBrace">
            <a:avLst>
              <a:gd name="adj1" fmla="val 8333"/>
              <a:gd name="adj2" fmla="val 50406"/>
            </a:avLst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0891477" y="5962588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520199" y="6059050"/>
            <a:ext cx="4667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≤</a:t>
            </a:r>
            <a:endParaRPr lang="ru-RU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1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6-АПК «</a:t>
            </a:r>
            <a:r>
              <a:rPr lang="ru-RU" sz="2800" dirty="0"/>
              <a:t>Отчет об отраслевых показателях деятельности организаций агропромышленного комплекса за 2018 </a:t>
            </a:r>
            <a:r>
              <a:rPr lang="ru-RU" sz="2800" dirty="0" smtClean="0"/>
              <a:t>год»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810365" y="212843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Раздел </a:t>
            </a:r>
            <a:r>
              <a:rPr lang="ru-RU" b="1" dirty="0">
                <a:latin typeface="Times New Roman" panose="02020603050405020304" pitchFamily="18" charset="0"/>
              </a:rPr>
              <a:t>6-4. Финансовые результаты организаций в разрезе организационно-правовых форм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-55714" y="3019882"/>
            <a:ext cx="4769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</a:rPr>
              <a:t>ОТЧЁТ О ФИНАНСОВЫХ РЕЗУЛЬТАТАХ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131674" y="4202041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229167"/>
              </p:ext>
            </p:extLst>
          </p:nvPr>
        </p:nvGraphicFramePr>
        <p:xfrm>
          <a:off x="4804119" y="2954550"/>
          <a:ext cx="7102247" cy="1754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4181"/>
                <a:gridCol w="743337"/>
                <a:gridCol w="669472"/>
                <a:gridCol w="663155"/>
                <a:gridCol w="669472"/>
                <a:gridCol w="672630"/>
              </a:tblGrid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Коды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За 2018 г.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Из строки 2300 «Прибыль (убыток) до налогообложения» </a:t>
                      </a:r>
                      <a:br>
                        <a:rPr lang="ru-RU" sz="1600" u="none" strike="noStrike">
                          <a:effectLst/>
                        </a:rPr>
                      </a:br>
                      <a:r>
                        <a:rPr lang="ru-RU" sz="1600" u="none" strike="noStrike">
                          <a:effectLst/>
                        </a:rPr>
                        <a:t>в разрезе организационно-правовых форм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прибыль (гр4&gt;=0)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убыток (гр6&lt;0)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Кол-во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сумма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Кол-во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сумма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Всего (стр.64100+64200+64300)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64000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( </a:t>
                      </a:r>
                      <a:r>
                        <a:rPr lang="ru-RU" sz="1600" u="none" strike="noStrike" dirty="0" smtClean="0">
                          <a:effectLst/>
                        </a:rPr>
                        <a:t>   )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848131" y="4779267"/>
            <a:ext cx="5365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1"/>
                </a:solidFill>
              </a:rPr>
              <a:t>-</a:t>
            </a:r>
            <a:endParaRPr lang="ru-RU" sz="6600" b="1" dirty="0">
              <a:solidFill>
                <a:schemeClr val="accent1"/>
              </a:solidFill>
            </a:endParaRPr>
          </a:p>
        </p:txBody>
      </p:sp>
      <p:sp>
        <p:nvSpPr>
          <p:cNvPr id="10" name="Стрелка влево 9"/>
          <p:cNvSpPr/>
          <p:nvPr/>
        </p:nvSpPr>
        <p:spPr>
          <a:xfrm>
            <a:off x="10247717" y="4790493"/>
            <a:ext cx="1457303" cy="4330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291524"/>
              </p:ext>
            </p:extLst>
          </p:nvPr>
        </p:nvGraphicFramePr>
        <p:xfrm>
          <a:off x="197708" y="3660156"/>
          <a:ext cx="3933966" cy="1130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0291"/>
                <a:gridCol w="1083675"/>
              </a:tblGrid>
              <a:tr h="2562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Наименование показателя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Коды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12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02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Прибыль (убыток) до налогообложения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2300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82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6-АПК «</a:t>
            </a:r>
            <a:r>
              <a:rPr lang="ru-RU" sz="2800" dirty="0"/>
              <a:t>Отчет об отраслевых показателях деятельности организаций агропромышленного комплекса за 2018 </a:t>
            </a:r>
            <a:r>
              <a:rPr lang="ru-RU" sz="2800" dirty="0" smtClean="0"/>
              <a:t>год»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21643" y="2400286"/>
            <a:ext cx="68703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Раздел 6-5. СВЕДЕНИЯ о налогах, сборах и страховых взносах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8640" y="2957402"/>
            <a:ext cx="4769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</a:rPr>
              <a:t>ОТЧЁТ О ФИНАНСОВЫХ РЕЗУЛЬТАТАХ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273240" y="4268629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309705"/>
              </p:ext>
            </p:extLst>
          </p:nvPr>
        </p:nvGraphicFramePr>
        <p:xfrm>
          <a:off x="5765683" y="2921107"/>
          <a:ext cx="5982276" cy="1988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8643"/>
                <a:gridCol w="691979"/>
                <a:gridCol w="1153297"/>
                <a:gridCol w="1218357"/>
              </a:tblGrid>
              <a:tr h="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Коды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Начислено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за 2018 г.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Всего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в том числе штрафы </a:t>
                      </a:r>
                      <a:br>
                        <a:rPr lang="ru-RU" sz="1600" u="none" strike="noStrike">
                          <a:effectLst/>
                        </a:rPr>
                      </a:br>
                      <a:r>
                        <a:rPr lang="ru-RU" sz="1600" u="none" strike="noStrike">
                          <a:effectLst/>
                        </a:rPr>
                        <a:t>и пени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5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6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налог на прибыль организаций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65110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640640"/>
              </p:ext>
            </p:extLst>
          </p:nvPr>
        </p:nvGraphicFramePr>
        <p:xfrm>
          <a:off x="668694" y="4000495"/>
          <a:ext cx="4652949" cy="887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2386"/>
                <a:gridCol w="1820563"/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Коды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Текущий налог на прибыль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2410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95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6-АПК «</a:t>
            </a:r>
            <a:r>
              <a:rPr lang="ru-RU" sz="2800" dirty="0"/>
              <a:t>Отчет об отраслевых показателях деятельности организаций агропромышленного комплекса за 2018 </a:t>
            </a:r>
            <a:r>
              <a:rPr lang="ru-RU" sz="2800" dirty="0" smtClean="0"/>
              <a:t>год»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21643" y="2400286"/>
            <a:ext cx="68703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Раздел 6-5. СВЕДЕНИЯ о налогах, сборах и страховых взносах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3899297"/>
            <a:ext cx="4769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</a:rPr>
              <a:t>ОТЧЁТ О ФИНАНСОВЫХ РЕЗУЛЬТАТАХ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273240" y="4268629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</a:t>
            </a:r>
            <a:endParaRPr lang="ru-RU" sz="40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238296"/>
              </p:ext>
            </p:extLst>
          </p:nvPr>
        </p:nvGraphicFramePr>
        <p:xfrm>
          <a:off x="4852087" y="2769618"/>
          <a:ext cx="7166919" cy="3794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4664"/>
                <a:gridCol w="820946"/>
                <a:gridCol w="1013254"/>
                <a:gridCol w="1318055"/>
              </a:tblGrid>
              <a:tr h="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Коды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Начислено </a:t>
                      </a:r>
                      <a:br>
                        <a:rPr lang="ru-RU" sz="1600" u="none" strike="noStrike">
                          <a:effectLst/>
                        </a:rPr>
                      </a:br>
                      <a:r>
                        <a:rPr lang="ru-RU" sz="1600" u="none" strike="noStrike">
                          <a:effectLst/>
                        </a:rPr>
                        <a:t>за 2018 г.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Всего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</a:rPr>
                        <a:t>в том числе штрафы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и пени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5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6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Всего налогов, сборов и обязательных платежей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65000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+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единый сельскохозяйственный налог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65160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+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налог, уплачиваемый в связи с применением упрощенной системы налогообложения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65170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+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Страховые взносы - всего 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65400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+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Взносы на страхование по травматизму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65500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+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988260"/>
              </p:ext>
            </p:extLst>
          </p:nvPr>
        </p:nvGraphicFramePr>
        <p:xfrm>
          <a:off x="209506" y="4532650"/>
          <a:ext cx="3851748" cy="887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9066"/>
                <a:gridCol w="1062682"/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Коды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Прочее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2460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Левая фигурная скобка 6"/>
          <p:cNvSpPr/>
          <p:nvPr/>
        </p:nvSpPr>
        <p:spPr>
          <a:xfrm>
            <a:off x="4448432" y="4341341"/>
            <a:ext cx="230661" cy="2223037"/>
          </a:xfrm>
          <a:prstGeom prst="leftBrace">
            <a:avLst>
              <a:gd name="adj1" fmla="val 8333"/>
              <a:gd name="adj2" fmla="val 40365"/>
            </a:avLst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21446" y="4940159"/>
            <a:ext cx="4667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≥</a:t>
            </a:r>
            <a:endParaRPr lang="ru-RU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3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6-АПК «</a:t>
            </a:r>
            <a:r>
              <a:rPr lang="ru-RU" sz="2800" dirty="0"/>
              <a:t>Отчет об отраслевых показателях деятельности организаций агропромышленного комплекса за 2018 </a:t>
            </a:r>
            <a:r>
              <a:rPr lang="ru-RU" sz="2800" dirty="0" smtClean="0"/>
              <a:t>год»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48472" y="1737918"/>
            <a:ext cx="68703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Раздел 6-5. СВЕДЕНИЯ о налогах, сборах и страховых взносах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983821"/>
              </p:ext>
            </p:extLst>
          </p:nvPr>
        </p:nvGraphicFramePr>
        <p:xfrm>
          <a:off x="6267388" y="2107250"/>
          <a:ext cx="5404023" cy="4688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9960"/>
                <a:gridCol w="389741"/>
                <a:gridCol w="430460"/>
                <a:gridCol w="703862"/>
              </a:tblGrid>
              <a:tr h="19177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Наименование показателя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Коды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Задолженность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 на 31.12.2018 г.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Всего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в том числе штрафы 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и пени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/>
                </a:tc>
              </a:tr>
              <a:tr h="987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1</a:t>
                      </a:r>
                      <a:endParaRPr lang="ru-RU" sz="9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/>
                </a:tc>
              </a:tr>
              <a:tr h="3405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Всего налогов, сборов и обязательных </a:t>
                      </a:r>
                      <a:r>
                        <a:rPr lang="ru-RU" sz="900" u="none" strike="noStrike" dirty="0" smtClean="0">
                          <a:effectLst/>
                        </a:rPr>
                        <a:t>платежей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65000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</a:tr>
              <a:tr h="1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в том числе: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03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</a:tr>
              <a:tr h="1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налог на прибыль организаций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03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65110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</a:tr>
              <a:tr h="1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налог на добавленную стоимость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03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65120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</a:tr>
              <a:tr h="1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акцизы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03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65130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</a:tr>
              <a:tr h="1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налог на имущество организации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03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65140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</a:tr>
              <a:tr h="1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земельный налог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03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65150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</a:tr>
              <a:tr h="1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единый сельскохозяйственный налог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03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65160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</a:tr>
              <a:tr h="1917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налог, уплачиваемый в связи с применением упрощенной системы налогообложения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03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65170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</a:tr>
              <a:tr h="1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единый налог на вмененный доход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03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65180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</a:tr>
              <a:tr h="1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налог на доходы физических лиц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03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65190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</a:tr>
              <a:tr h="1917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сборы за пользование объектами животного мира и за пользование объектами водных биологических ресурсов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03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65210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</a:tr>
              <a:tr h="1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водный налог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03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65220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</a:tr>
              <a:tr h="1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другие налоги и сборы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03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65230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</a:tr>
              <a:tr h="1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из них транспортный налог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9207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65231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</a:tr>
              <a:tr h="2289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Страховые взносы - всего 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65400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</a:tr>
              <a:tr h="1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в том числе: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03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</a:tr>
              <a:tr h="1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на обязательное социальное страхование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03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65410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</a:tr>
              <a:tr h="1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на обязательное пенсионное страхование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03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65420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</a:tr>
              <a:tr h="1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на обязательное медицинское страхование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603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65430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</a:tr>
              <a:tr h="1569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Взносы на страхование по травматизму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65500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11" marR="5811" marT="5811" marB="0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736253"/>
              </p:ext>
            </p:extLst>
          </p:nvPr>
        </p:nvGraphicFramePr>
        <p:xfrm>
          <a:off x="665090" y="3842821"/>
          <a:ext cx="4683382" cy="1217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0262"/>
                <a:gridCol w="1353120"/>
              </a:tblGrid>
              <a:tr h="3602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Наименование показателя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Коды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0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9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задолженность перед государственными внебюджетными фондами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62163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79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задолженность по налогам и сборам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62164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71388" y="306928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</a:rPr>
              <a:t>Раздел 6-2. Расшифровка показателей формы </a:t>
            </a:r>
            <a:endParaRPr lang="ru-RU" b="1" dirty="0">
              <a:latin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</a:rPr>
              <a:t>№  </a:t>
            </a:r>
            <a:r>
              <a:rPr lang="ru-RU" b="1" dirty="0">
                <a:latin typeface="Times New Roman" panose="02020603050405020304" pitchFamily="18" charset="0"/>
              </a:rPr>
              <a:t>1 «Бухгалтерский баланс»</a:t>
            </a:r>
          </a:p>
        </p:txBody>
      </p:sp>
      <p:sp>
        <p:nvSpPr>
          <p:cNvPr id="10" name="Стрелка влево 9"/>
          <p:cNvSpPr/>
          <p:nvPr/>
        </p:nvSpPr>
        <p:spPr>
          <a:xfrm rot="21204428">
            <a:off x="5344889" y="4610002"/>
            <a:ext cx="4563200" cy="200453"/>
          </a:xfrm>
          <a:prstGeom prst="leftArrow">
            <a:avLst>
              <a:gd name="adj1" fmla="val 30862"/>
              <a:gd name="adj2" fmla="val 112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лево 13"/>
          <p:cNvSpPr/>
          <p:nvPr/>
        </p:nvSpPr>
        <p:spPr>
          <a:xfrm rot="946202">
            <a:off x="5291113" y="5184669"/>
            <a:ext cx="4884329" cy="194101"/>
          </a:xfrm>
          <a:prstGeom prst="leftArrow">
            <a:avLst>
              <a:gd name="adj1" fmla="val 30862"/>
              <a:gd name="adj2" fmla="val 112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9896322" y="2869598"/>
            <a:ext cx="1775089" cy="28392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9992497" y="5763997"/>
            <a:ext cx="1687101" cy="10319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784274" y="4737884"/>
            <a:ext cx="2103861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СВЕРИТЬ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9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7461"/>
          </a:xfrm>
        </p:spPr>
        <p:txBody>
          <a:bodyPr/>
          <a:lstStyle/>
          <a:p>
            <a:pPr algn="ctr"/>
            <a:r>
              <a:rPr lang="ru-RU" sz="2800" dirty="0" smtClean="0"/>
              <a:t>10-АПК «Отчет средствах целевого финансирования за 2018 год»</a:t>
            </a:r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414675"/>
              </p:ext>
            </p:extLst>
          </p:nvPr>
        </p:nvGraphicFramePr>
        <p:xfrm>
          <a:off x="502509" y="2991391"/>
          <a:ext cx="4588476" cy="1083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9492"/>
                <a:gridCol w="1529492"/>
                <a:gridCol w="1529492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В отчет включены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Код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Количество (ед.)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Организации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100000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277233" y="3095569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Ставим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единички только у тех хозяйств, которые получали государственную поддержку</a:t>
            </a:r>
            <a:endParaRPr lang="ru-RU" sz="2800" dirty="0"/>
          </a:p>
        </p:txBody>
      </p:sp>
      <p:sp>
        <p:nvSpPr>
          <p:cNvPr id="9" name="Стрелка влево 8"/>
          <p:cNvSpPr/>
          <p:nvPr/>
        </p:nvSpPr>
        <p:spPr>
          <a:xfrm>
            <a:off x="5197019" y="3788067"/>
            <a:ext cx="974180" cy="271849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93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7461"/>
          </a:xfrm>
        </p:spPr>
        <p:txBody>
          <a:bodyPr/>
          <a:lstStyle/>
          <a:p>
            <a:pPr algn="ctr"/>
            <a:r>
              <a:rPr lang="ru-RU" sz="2800" dirty="0" smtClean="0"/>
              <a:t>10-АПК «Отчет средствах целевого финансирования за 2018 год»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702114" y="4075144"/>
            <a:ext cx="357370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несвязанной поддержки в области растениеводства в строках культур делим по площадям, здесь же отражаем средства на возмещение затрат на приобретение ГСМ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лево 8"/>
          <p:cNvSpPr/>
          <p:nvPr/>
        </p:nvSpPr>
        <p:spPr>
          <a:xfrm>
            <a:off x="8097578" y="5184105"/>
            <a:ext cx="604536" cy="271849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526530"/>
              </p:ext>
            </p:extLst>
          </p:nvPr>
        </p:nvGraphicFramePr>
        <p:xfrm>
          <a:off x="290530" y="2346081"/>
          <a:ext cx="7729128" cy="3892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3497"/>
                <a:gridCol w="959036"/>
                <a:gridCol w="1281399"/>
                <a:gridCol w="1295196"/>
              </a:tblGrid>
              <a:tr h="111571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</a:rPr>
                        <a:t>Наименование культуры/ вида продукции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Коды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Субсидии на оказание несвязанной поддержки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в области растениеводства и производства семенного картофеля, семян и овощей открытого грунта, льна-долгунца и технической конопли за счет средств бюджета субъекта Российской Федерации (в том числе средства федерального бюджета)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0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</a:rPr>
                        <a:t>ВСЕГО (без субсидий, полученных организациями АПК 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по соглашениям 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с муниципальными органами власти)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начислено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</a:rPr>
                        <a:t>перечислено получателю (получено)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/>
                </a:tc>
              </a:tr>
              <a:tr h="98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13</a:t>
                      </a:r>
                      <a:endParaRPr lang="ru-RU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14</a:t>
                      </a:r>
                      <a:endParaRPr lang="ru-RU" sz="8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</a:tr>
              <a:tr h="24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1. Распределено на площади сельскохозяйственных культур: (стр. 102110+ 102120+ 102130+ 102140+ 102150+ 102160+ 102170+ 102180+ 102190)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102100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(              )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</a:tr>
              <a:tr h="1560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зерновые и зернобобовые культуры на зерно и семена (стр. 102111+ 102112+ 102119)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056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102110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(              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</a:tr>
              <a:tr h="1965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в том числе: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пшеница (озимая и яровая)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112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102111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(              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</a:tr>
              <a:tr h="1537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кукуруза (на зерно)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112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102112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(              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</a:tr>
              <a:tr h="1537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из нее на семена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2167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102112.1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(              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</a:tr>
              <a:tr h="1560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прочие зерновые и зернобобовые культуры, не включенные в другие группировки, на зерно и семена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112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102119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(              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</a:tr>
              <a:tr h="1537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овощи и культуры бахчевые, корнеплоды и клубнеплоды  (стр. 102141+ 102142+ 102143+ 102144+ 102145+ 102149)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056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102140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(              )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</a:tr>
              <a:tr h="219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</a:rPr>
                        <a:t>кормовые культуры (однолетние и многолетние травы, кукуруза на корм, культуры кормовые корнеплодные, прочие кормовые)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056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102160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(              )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1" marR="5781" marT="5781" marB="0" anchor="ctr"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5493966" y="4401293"/>
            <a:ext cx="2603612" cy="183747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19200" y="1698381"/>
            <a:ext cx="6096000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 Раздел 10-2. Государственная поддержка текущей деятельности в области растениеводства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454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170</TotalTime>
  <Words>1679</Words>
  <Application>Microsoft Office PowerPoint</Application>
  <PresentationFormat>Широкоэкранный</PresentationFormat>
  <Paragraphs>533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Ион</vt:lpstr>
      <vt:lpstr>Методические рекомендации по заполнению годовых форм бухгалтерской отчётности 6-АПК и 10-АПК за 2018 год</vt:lpstr>
      <vt:lpstr>6-АПК «Отчет об отраслевых показателях деятельности организаций агропромышленного комплекса за 2018 год»</vt:lpstr>
      <vt:lpstr>6-АПК «Отчет об отраслевых показателях деятельности организаций агропромышленного комплекса за 2018 год»</vt:lpstr>
      <vt:lpstr>6-АПК «Отчет об отраслевых показателях деятельности организаций агропромышленного комплекса за 2018 год»</vt:lpstr>
      <vt:lpstr>6-АПК «Отчет об отраслевых показателях деятельности организаций агропромышленного комплекса за 2018 год»</vt:lpstr>
      <vt:lpstr>6-АПК «Отчет об отраслевых показателях деятельности организаций агропромышленного комплекса за 2018 год»</vt:lpstr>
      <vt:lpstr>6-АПК «Отчет об отраслевых показателях деятельности организаций агропромышленного комплекса за 2018 год»</vt:lpstr>
      <vt:lpstr>10-АПК «Отчет средствах целевого финансирования за 2018 год»</vt:lpstr>
      <vt:lpstr>10-АПК «Отчет средствах целевого финансирования за 2018 год»</vt:lpstr>
      <vt:lpstr>10-АПК «Отчет средствах целевого финансирования за 2018 год»</vt:lpstr>
      <vt:lpstr>10-АПК «Отчет средствах целевого финансирования за 2018 год»</vt:lpstr>
      <vt:lpstr>10-АПК «Отчет средствах целевого финансирования за 2018 год»</vt:lpstr>
      <vt:lpstr>10-АПК «Отчет средствах целевого финансирования за 2018 год»</vt:lpstr>
      <vt:lpstr>10-АПК «Отчет средствах целевого финансирования за 2018 год»</vt:lpstr>
      <vt:lpstr>Благодарим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заполнению годовых форм бухгалтерской отчётности 6-АПК и 10-АПК за 2018 год</dc:title>
  <dc:creator>Иззатов Эльшан Али-заде</dc:creator>
  <cp:lastModifiedBy>Иззатов Эльшан Али-заде</cp:lastModifiedBy>
  <cp:revision>13</cp:revision>
  <dcterms:created xsi:type="dcterms:W3CDTF">2019-01-23T12:49:05Z</dcterms:created>
  <dcterms:modified xsi:type="dcterms:W3CDTF">2019-01-23T15:39:29Z</dcterms:modified>
</cp:coreProperties>
</file>